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Default Extension="mp4" ContentType="video/unknown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  <p:sldMasterId id="2147483675" r:id="rId2"/>
  </p:sldMasterIdLst>
  <p:notesMasterIdLst>
    <p:notesMasterId r:id="rId33"/>
  </p:notesMasterIdLst>
  <p:sldIdLst>
    <p:sldId id="301" r:id="rId3"/>
    <p:sldId id="300" r:id="rId4"/>
    <p:sldId id="302" r:id="rId5"/>
    <p:sldId id="331" r:id="rId6"/>
    <p:sldId id="315" r:id="rId7"/>
    <p:sldId id="303" r:id="rId8"/>
    <p:sldId id="304" r:id="rId9"/>
    <p:sldId id="333" r:id="rId10"/>
    <p:sldId id="332" r:id="rId11"/>
    <p:sldId id="329" r:id="rId12"/>
    <p:sldId id="305" r:id="rId13"/>
    <p:sldId id="307" r:id="rId14"/>
    <p:sldId id="308" r:id="rId15"/>
    <p:sldId id="309" r:id="rId16"/>
    <p:sldId id="306" r:id="rId17"/>
    <p:sldId id="311" r:id="rId18"/>
    <p:sldId id="313" r:id="rId19"/>
    <p:sldId id="314" r:id="rId20"/>
    <p:sldId id="316" r:id="rId21"/>
    <p:sldId id="317" r:id="rId22"/>
    <p:sldId id="326" r:id="rId23"/>
    <p:sldId id="322" r:id="rId24"/>
    <p:sldId id="323" r:id="rId25"/>
    <p:sldId id="325" r:id="rId26"/>
    <p:sldId id="318" r:id="rId27"/>
    <p:sldId id="334" r:id="rId28"/>
    <p:sldId id="320" r:id="rId29"/>
    <p:sldId id="321" r:id="rId30"/>
    <p:sldId id="328" r:id="rId31"/>
    <p:sldId id="330" r:id="rId32"/>
  </p:sldIdLst>
  <p:sldSz cx="9144000" cy="5143500" type="screen16x9"/>
  <p:notesSz cx="6858000" cy="9144000"/>
  <p:embeddedFontLst>
    <p:embeddedFont>
      <p:font typeface="Concert One" charset="0"/>
      <p:regular r:id="rId34"/>
    </p:embeddedFont>
    <p:embeddedFont>
      <p:font typeface="Roboto Mono Medium" charset="0"/>
      <p:regular r:id="rId35"/>
      <p:bold r:id="rId36"/>
      <p:italic r:id="rId37"/>
      <p:boldItalic r:id="rId38"/>
    </p:embeddedFont>
    <p:embeddedFont>
      <p:font typeface="Proxima Nova Semibold" charset="0"/>
      <p:regular r:id="rId39"/>
      <p:bold r:id="rId40"/>
      <p:boldItalic r:id="rId41"/>
    </p:embeddedFont>
    <p:embeddedFont>
      <p:font typeface="Proxima Nova" charset="0"/>
      <p:regular r:id="rId42"/>
      <p:bold r:id="rId43"/>
      <p:italic r:id="rId44"/>
      <p:boldItalic r:id="rId4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2C940B98-616C-4676-9E6E-F5F5C73926CF}">
  <a:tblStyle styleId="{2C940B98-616C-4676-9E6E-F5F5C73926C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7127" autoAdjust="0"/>
  </p:normalViewPr>
  <p:slideViewPr>
    <p:cSldViewPr>
      <p:cViewPr>
        <p:scale>
          <a:sx n="90" d="100"/>
          <a:sy n="90" d="100"/>
        </p:scale>
        <p:origin x="-816" y="-17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6.fntdata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3.fntdata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font" Target="fonts/font11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408905677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6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Google Shape;34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4425" y="201113"/>
            <a:ext cx="8635149" cy="4741275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1002325" y="711175"/>
            <a:ext cx="2072100" cy="116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Google Shape;42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896489">
            <a:off x="6092370" y="-1056710"/>
            <a:ext cx="2878009" cy="3364796"/>
          </a:xfrm>
          <a:prstGeom prst="rect">
            <a:avLst/>
          </a:prstGeom>
          <a:noFill/>
          <a:ln>
            <a:noFill/>
          </a:ln>
          <a:effectLst>
            <a:outerShdw blurRad="85725" dist="57150" dir="5400000" algn="bl" rotWithShape="0">
              <a:srgbClr val="000000">
                <a:alpha val="39000"/>
              </a:srgbClr>
            </a:outerShdw>
          </a:effectLst>
        </p:spPr>
      </p:pic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 rot="877333">
            <a:off x="6289345" y="436639"/>
            <a:ext cx="2155721" cy="15108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600"/>
              <a:buNone/>
              <a:defRPr sz="2600" b="0"/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23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APTION_ONLY_1_1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24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5775" y="186275"/>
            <a:ext cx="8632448" cy="47709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SECTION_TITLE_AND_DESCRIPTION_1_1_3_1"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25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4425" y="201113"/>
            <a:ext cx="8635149" cy="474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IG_NUMBER_1_1_2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26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26"/>
          <p:cNvPicPr preferRelativeResize="0"/>
          <p:nvPr/>
        </p:nvPicPr>
        <p:blipFill rotWithShape="1">
          <a:blip r:embed="rId3">
            <a:alphaModFix/>
          </a:blip>
          <a:srcRect r="1545" b="6838"/>
          <a:stretch/>
        </p:blipFill>
        <p:spPr>
          <a:xfrm>
            <a:off x="384887" y="134900"/>
            <a:ext cx="8374226" cy="4873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Concert One"/>
              <a:buNone/>
              <a:defRPr sz="2800" b="1">
                <a:solidFill>
                  <a:schemeClr val="accent2"/>
                </a:solidFill>
                <a:latin typeface="Concert One"/>
                <a:ea typeface="Concert One"/>
                <a:cs typeface="Concert One"/>
                <a:sym typeface="Concert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249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Roboto Mono Medium"/>
              <a:buChar char="●"/>
              <a:defRPr sz="1800"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○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■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●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○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■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●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Medium"/>
              <a:buChar char="○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Font typeface="Roboto Mono Medium"/>
              <a:buChar char="■"/>
              <a:defRPr>
                <a:solidFill>
                  <a:schemeClr val="accent2"/>
                </a:solidFill>
                <a:latin typeface="Roboto Mono Medium"/>
                <a:ea typeface="Roboto Mono Medium"/>
                <a:cs typeface="Roboto Mono Medium"/>
                <a:sym typeface="Roboto Mono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2" r:id="rId1"/>
    <p:sldLayoutId id="2147483654" r:id="rId2"/>
    <p:sldLayoutId id="2147483658" r:id="rId3"/>
    <p:sldLayoutId id="2147483669" r:id="rId4"/>
    <p:sldLayoutId id="2147483670" r:id="rId5"/>
    <p:sldLayoutId id="2147483671" r:id="rId6"/>
    <p:sldLayoutId id="2147483672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7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170" name="Google Shape;170;p27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image" Target="../media/image6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openxmlformats.org/officeDocument/2006/relationships/image" Target="../media/image73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slideLayout" Target="../slideLayouts/slideLayout8.xml"/><Relationship Id="rId1" Type="http://schemas.openxmlformats.org/officeDocument/2006/relationships/video" Target="NULL" TargetMode="External"/><Relationship Id="rId4" Type="http://schemas.openxmlformats.org/officeDocument/2006/relationships/image" Target="../media/image8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90600" y="133351"/>
            <a:ext cx="64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Cyrl-RS" sz="3200" dirty="0" smtClean="0">
                <a:latin typeface="Times New Roman" pitchFamily="18" charset="0"/>
                <a:cs typeface="Times New Roman" pitchFamily="18" charset="0"/>
              </a:rPr>
              <a:t>Дом ученика средњих школа </a:t>
            </a:r>
            <a:r>
              <a:rPr lang="sr-Cyrl-RS" sz="3200" dirty="0" smtClean="0">
                <a:latin typeface="Times New Roman" pitchFamily="18" charset="0"/>
                <a:cs typeface="Times New Roman" pitchFamily="18" charset="0"/>
              </a:rPr>
              <a:t>Проку</a:t>
            </a:r>
            <a:r>
              <a:rPr lang="sr-Cyrl-RS" sz="3200" dirty="0" smtClean="0">
                <a:latin typeface="Times New Roman" pitchFamily="18" charset="0"/>
                <a:cs typeface="Times New Roman" pitchFamily="18" charset="0"/>
              </a:rPr>
              <a:t>п</a:t>
            </a:r>
            <a:r>
              <a:rPr lang="sr-Cyrl-RS" sz="3200" dirty="0" smtClean="0">
                <a:latin typeface="Times New Roman" pitchFamily="18" charset="0"/>
                <a:cs typeface="Times New Roman" pitchFamily="18" charset="0"/>
              </a:rPr>
              <a:t>ље</a:t>
            </a:r>
            <a:endParaRPr lang="en-US" sz="3200" dirty="0"/>
          </a:p>
        </p:txBody>
      </p:sp>
      <p:pic>
        <p:nvPicPr>
          <p:cNvPr id="3" name="Picture 2" descr="20220607_18094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428750"/>
            <a:ext cx="4498428" cy="33738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1504950"/>
            <a:ext cx="2143125" cy="2143125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9400" y="133350"/>
            <a:ext cx="3048000" cy="457200"/>
          </a:xfrm>
          <a:solidFill>
            <a:schemeClr val="tx2"/>
          </a:solidFill>
        </p:spPr>
        <p:txBody>
          <a:bodyPr/>
          <a:lstStyle/>
          <a:p>
            <a:r>
              <a:rPr lang="sr-Cyrl-RS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Зашто баш ми?</a:t>
            </a:r>
            <a:endParaRPr lang="en-US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3400" y="895350"/>
            <a:ext cx="411480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Васпитни рад и целодневни надзор и брига о ученицима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Органзација слободног времена кроз учешће у раду секција 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Организовано учење и помоћ у учењу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Организовани излети и учешће на димајадама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Забавне вечери, журке, маскенбали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Сарадња са друштвеном средином (позориште, музеј..)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Сарадња са градским установама културе, образовања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Смештај ученика у пространим и светлим собама са централним грејањем</a:t>
            </a:r>
          </a:p>
          <a:p>
            <a:pPr>
              <a:buFont typeface="Arial" pitchFamily="34" charset="0"/>
              <a:buChar char="•"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53000" y="971550"/>
            <a:ext cx="33528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Савремено опремљена трпезарија и кухиња са квалитетном исхраном по стандардима НССР и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ISO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9001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Отворени спортски терени за кошарку, одбојку, тенис, фудбал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Теретана и сала за стони тенис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Дигитални клуб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Читаоница са интернет прикључком и библиотека</a:t>
            </a:r>
          </a:p>
          <a:p>
            <a:pPr>
              <a:buFont typeface="Arial" pitchFamily="34" charset="0"/>
              <a:buChar char="•"/>
            </a:pP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WIFI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интернет у целом објекту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Дигитална телевизија </a:t>
            </a:r>
          </a:p>
          <a:p>
            <a:pPr>
              <a:buFont typeface="Arial" pitchFamily="34" charset="0"/>
              <a:buChar char="•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Видео надзор и противпожарни систем</a:t>
            </a:r>
            <a:endParaRPr lang="en-US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361950"/>
            <a:ext cx="365760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ru-RU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Дом ученика средњих школа Прокупље је установа ученичког стандарда, по свом карактеру васпитно-образовна, која ученицима средњих школа чије је пребивалиште ван Општине Прокупље обезбеђује смештај, исхрану, услове за учење, забавни и спортски живот као и друге заједничке потребе ученика који похађају школу ван места сталног боравка.</a:t>
            </a:r>
          </a:p>
          <a:p>
            <a:pPr>
              <a:lnSpc>
                <a:spcPct val="150000"/>
              </a:lnSpc>
            </a:pPr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endParaRPr lang="ru-RU" dirty="0" smtClean="0">
              <a:latin typeface="Times New Roman" pitchFamily="18" charset="0"/>
              <a:cs typeface="Times New Roman" pitchFamily="18" charset="0"/>
            </a:endParaRPr>
          </a:p>
          <a:p>
            <a:endParaRPr lang="ru-RU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20220406_163147 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209550"/>
            <a:ext cx="3505200" cy="467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877333">
            <a:off x="6327987" y="304783"/>
            <a:ext cx="2155721" cy="1510808"/>
          </a:xfrm>
        </p:spPr>
        <p:txBody>
          <a:bodyPr/>
          <a:lstStyle/>
          <a:p>
            <a:r>
              <a:rPr lang="sr-Latn-CS" sz="3200" b="1" dirty="0" smtClean="0"/>
              <a:t>Директор Дома ученика</a:t>
            </a:r>
            <a:endParaRPr lang="sr-Latn-CS" sz="32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8800" y="285750"/>
            <a:ext cx="3200399" cy="426719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095499" y="4629150"/>
            <a:ext cx="266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Latn-C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Јелена Вуковић</a:t>
            </a:r>
            <a:endParaRPr lang="sr-Latn-C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2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47800" y="971550"/>
            <a:ext cx="3886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Васпитни рад у нашем Дому остварује се кроз 6 васпитних група у којима ученици непосредно изражавају своје ставове, интересе и потребе. </a:t>
            </a:r>
          </a:p>
          <a:p>
            <a:endParaRPr lang="ru-RU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Сваки васпитач је посебно надлежан за педагошки рад са својом васпитном групом, који се остварује кроз четири програмска подручја: </a:t>
            </a:r>
          </a:p>
          <a:p>
            <a:pPr>
              <a:buFont typeface="Arial" pitchFamily="34" charset="0"/>
              <a:buChar char="•"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адаптација на живот у дому,</a:t>
            </a:r>
          </a:p>
          <a:p>
            <a:pPr>
              <a:buFont typeface="Arial" pitchFamily="34" charset="0"/>
              <a:buChar char="•"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учење и школска успешност,</a:t>
            </a:r>
          </a:p>
          <a:p>
            <a:pPr>
              <a:buFont typeface="Arial" pitchFamily="34" charset="0"/>
              <a:buChar char="•"/>
            </a:pP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животне вештине</a:t>
            </a:r>
            <a:r>
              <a:rPr lang="sr-Latn-CS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Font typeface="Arial" pitchFamily="34" charset="0"/>
              <a:buChar char="•"/>
            </a:pPr>
            <a:r>
              <a:rPr lang="sr-Latn-C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живот у заједници. 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20220405_1416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1047750"/>
            <a:ext cx="2728913" cy="36385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286000" y="133350"/>
            <a:ext cx="3810000" cy="3385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sr-Cyrl-RS" sz="1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Ентеријер Дома</a:t>
            </a:r>
            <a:endParaRPr lang="en-US" sz="1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20220825_14214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666750"/>
            <a:ext cx="2667000" cy="2000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20220714_114959 (1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800350"/>
            <a:ext cx="2895600" cy="2171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20220714_11554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0" y="742950"/>
            <a:ext cx="1981200" cy="264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 descr="20210507_114311-scale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00" y="285750"/>
            <a:ext cx="1676400" cy="22351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Picture 12" descr="20220714_115717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9800" y="2724150"/>
            <a:ext cx="2921000" cy="2190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71800" y="133350"/>
            <a:ext cx="1981200" cy="338554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Екстеријер Дома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20220405_1416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09550"/>
            <a:ext cx="1985963" cy="2647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20220608_12235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2914650"/>
            <a:ext cx="2971800" cy="2228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20220608_12264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200" y="285750"/>
            <a:ext cx="2057401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20220406_16310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2400" y="742950"/>
            <a:ext cx="2462213" cy="3282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666750"/>
            <a:ext cx="2895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Они који</a:t>
            </a:r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раде у позадини, које деца не виђају често, а ту су увек и за све. </a:t>
            </a:r>
          </a:p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Они који се брину да имамо све што нам је потребно, наша управа!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0" y="2647950"/>
            <a:ext cx="3657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Свакодневно на својим радним позицијама и увек на располагању деци наши: домари, хигијеничари, радници обезбеђења.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Log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1123950"/>
            <a:ext cx="2143125" cy="2143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r-Latn-CS" smtClean="0">
                <a:solidFill>
                  <a:srgbClr val="C00000"/>
                </a:solidFill>
              </a:rPr>
              <a:t>Ресторан </a:t>
            </a:r>
            <a:r>
              <a:rPr lang="sr-Latn-CS" dirty="0" smtClean="0">
                <a:solidFill>
                  <a:srgbClr val="C00000"/>
                </a:solidFill>
              </a:rPr>
              <a:t>Дома</a:t>
            </a:r>
            <a:endParaRPr lang="sr-Latn-CS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4800" y="400458"/>
            <a:ext cx="4953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Latn-C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Савремено опремљени ресторан, кухиња и пекара у којем се свакодневно припрема свежа храна за наше ученике. </a:t>
            </a:r>
            <a:endParaRPr lang="sr-Latn-C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4312" y="2531741"/>
            <a:ext cx="1752600" cy="2336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" y="1717751"/>
            <a:ext cx="2347912" cy="31305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2350" y="2419350"/>
            <a:ext cx="3390900" cy="190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055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r-Cyrl-RS" b="1" dirty="0" smtClean="0"/>
              <a:t>Педагог у Дому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04800" y="285750"/>
            <a:ext cx="2971800" cy="2133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Последњу деценију у Дому ради и стручни сарадник-педагог.</a:t>
            </a:r>
          </a:p>
          <a:p>
            <a:endParaRPr lang="sr-Cyrl-RS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Из назива њеног програма ,,Благо, доследно и правично”, потпун</a:t>
            </a:r>
            <a:r>
              <a:rPr lang="sr-Latn-CS" sz="1600" dirty="0" smtClean="0">
                <a:latin typeface="Times New Roman" pitchFamily="18" charset="0"/>
                <a:cs typeface="Times New Roman" pitchFamily="18" charset="0"/>
              </a:rPr>
              <a:t>о</a:t>
            </a: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је јасна њена педагошка улога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FB_IMG_166185962911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209550"/>
            <a:ext cx="2209800" cy="2946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IMG-89d3ce22f78d14de9dc494e91a533f2c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2724150"/>
            <a:ext cx="2971800" cy="2228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IMG-5420823db14459679c70c3d46094a06e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400" y="2647950"/>
            <a:ext cx="3073400" cy="2305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3352800" y="4665852"/>
            <a:ext cx="2514600" cy="4612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Latn-C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Стручни сарадник-педагог Лидија Ђорђевић</a:t>
            </a:r>
            <a:endParaRPr lang="sr-Latn-C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877333">
            <a:off x="6404186" y="247635"/>
            <a:ext cx="2155721" cy="1510808"/>
          </a:xfrm>
        </p:spPr>
        <p:txBody>
          <a:bodyPr/>
          <a:lstStyle/>
          <a:p>
            <a:r>
              <a:rPr lang="sr-Cyrl-RS" b="1" dirty="0" smtClean="0"/>
              <a:t/>
            </a:r>
            <a:br>
              <a:rPr lang="sr-Cyrl-RS" b="1" dirty="0" smtClean="0"/>
            </a:br>
            <a:r>
              <a:rPr lang="sr-Cyrl-RS" b="1" dirty="0" smtClean="0"/>
              <a:t>СЕКЦИЈЕ У ДОМУ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04800" y="819150"/>
            <a:ext cx="5486400" cy="80021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У Дому делују низ секција у којима ученици активно учествују и раде према својим жељама и интересовањима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29000" y="2343150"/>
            <a:ext cx="3733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2000" b="1" dirty="0" smtClean="0">
                <a:latin typeface="Times New Roman" pitchFamily="18" charset="0"/>
                <a:cs typeface="Times New Roman" pitchFamily="18" charset="0"/>
              </a:rPr>
              <a:t>Секције у Дому:</a:t>
            </a:r>
          </a:p>
          <a:p>
            <a:endParaRPr lang="sr-Cyrl-RS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lvl="7">
              <a:buFont typeface="Wingdings" pitchFamily="2" charset="2"/>
              <a:buChar char="v"/>
            </a:pPr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спортска секција</a:t>
            </a:r>
          </a:p>
          <a:p>
            <a:pPr lvl="6">
              <a:buFont typeface="Wingdings" pitchFamily="2" charset="2"/>
              <a:buChar char="v"/>
            </a:pP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плесна секција</a:t>
            </a:r>
          </a:p>
          <a:p>
            <a:pPr lvl="6">
              <a:buFont typeface="Wingdings" pitchFamily="2" charset="2"/>
              <a:buChar char="v"/>
            </a:pP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секција за креативан рад</a:t>
            </a:r>
          </a:p>
          <a:p>
            <a:pPr lvl="6">
              <a:buFont typeface="Wingdings" pitchFamily="2" charset="2"/>
              <a:buChar char="v"/>
            </a:pP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драмска и поетска секција</a:t>
            </a:r>
          </a:p>
          <a:p>
            <a:pPr lvl="6">
              <a:buFont typeface="Wingdings" pitchFamily="2" charset="2"/>
              <a:buChar char="v"/>
            </a:pP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музичка секција</a:t>
            </a:r>
          </a:p>
          <a:p>
            <a:pPr lvl="6">
              <a:buFont typeface="Wingdings" pitchFamily="2" charset="2"/>
              <a:buChar char="v"/>
            </a:pPr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 фолклорна секција</a:t>
            </a:r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5">
              <a:buFont typeface="Wingdings" pitchFamily="2" charset="2"/>
              <a:buChar char="Ø"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Log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24150"/>
            <a:ext cx="1609725" cy="1609725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19400" y="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Спортска секција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20180414_1141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343150"/>
            <a:ext cx="2819400" cy="1585913"/>
          </a:xfrm>
          <a:prstGeom prst="rect">
            <a:avLst/>
          </a:prstGeom>
        </p:spPr>
      </p:pic>
      <p:pic>
        <p:nvPicPr>
          <p:cNvPr id="6" name="Picture 5" descr="IMG-154eed9ffd8f54c93f945a1a37e0bcad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285750"/>
            <a:ext cx="2819400" cy="2114550"/>
          </a:xfrm>
          <a:prstGeom prst="rect">
            <a:avLst/>
          </a:prstGeom>
        </p:spPr>
      </p:pic>
      <p:pic>
        <p:nvPicPr>
          <p:cNvPr id="7" name="Picture 6" descr="IMG-d9b840c826f0cb2b785b6d3274ccd994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200" y="1885950"/>
            <a:ext cx="1928813" cy="2571751"/>
          </a:xfrm>
          <a:prstGeom prst="rect">
            <a:avLst/>
          </a:prstGeom>
        </p:spPr>
      </p:pic>
      <p:pic>
        <p:nvPicPr>
          <p:cNvPr id="8" name="Picture 7" descr="IMG-a3c7e266ac7738f054b47f646a98a2e1-V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2952750"/>
            <a:ext cx="2514600" cy="18859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28600" y="438150"/>
            <a:ext cx="40386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Спортске секције орагинзују се за ученике са посебним интересовањем за спорт, а екипе се формирају према интересовањима, способностима и полу. 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У нашем Дому раде спортске секције: мушка и женска кошарка, мушки и женски фудбал, одбојка, стрељаштво, шах, стони тенис.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62000" y="4552950"/>
            <a:ext cx="243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200" b="1" dirty="0" smtClean="0">
                <a:latin typeface="Times New Roman" pitchFamily="18" charset="0"/>
                <a:cs typeface="Times New Roman" pitchFamily="18" charset="0"/>
              </a:rPr>
              <a:t>Задужен за спортску секцију Бојан Проловић, васпитач</a:t>
            </a:r>
            <a:endParaRPr lang="en-US" sz="1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67000" y="0"/>
            <a:ext cx="27432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Плесна секција 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2400" y="666750"/>
            <a:ext cx="5638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У плесној секцији учествују деца која воле музику, добар плес и забаву</a:t>
            </a:r>
            <a:r>
              <a:rPr lang="sr-Latn-CS" sz="1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282137911_5143042302412283_2953247742785339442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657350"/>
            <a:ext cx="2895600" cy="1932786"/>
          </a:xfrm>
          <a:prstGeom prst="rect">
            <a:avLst/>
          </a:prstGeom>
        </p:spPr>
      </p:pic>
      <p:pic>
        <p:nvPicPr>
          <p:cNvPr id="7" name="Picture 6" descr="IMG-43fc97c97d3250c2457073076e0dbbc6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1809750"/>
            <a:ext cx="2362200" cy="3149600"/>
          </a:xfrm>
          <a:prstGeom prst="rect">
            <a:avLst/>
          </a:prstGeom>
        </p:spPr>
      </p:pic>
      <p:pic>
        <p:nvPicPr>
          <p:cNvPr id="8" name="Picture 7" descr="IMG-d2f85b79d4ac3a4e79188e2406c60e66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023" y="438150"/>
            <a:ext cx="2717800" cy="29718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096000" y="4248150"/>
            <a:ext cx="3048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600" b="1" dirty="0" smtClean="0">
                <a:latin typeface="Times New Roman" pitchFamily="18" charset="0"/>
                <a:cs typeface="Times New Roman" pitchFamily="18" charset="0"/>
              </a:rPr>
              <a:t>Задужена за плесну секцију Ивана Милошевић, васпитач</a:t>
            </a:r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52400" y="666750"/>
            <a:ext cx="3657600" cy="33547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Ова  секција домцима  даје прилику да  буду  креативни  и  да своју машту и инспирацију искористе у изради различитих предмета, да се  уметнички изразе кроз многобројне технике ликовног стваралаштва,  кроз фотографију или било који вид уметничког делања, при чему имају сву слободу иражавања и доношења нових  идеја и предлога.</a:t>
            </a:r>
          </a:p>
          <a:p>
            <a:endParaRPr lang="ru-RU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Ученици имају прилику да савладају нове и унапреде већ постојеће вештине у чему им васпитач сусретљиво и спремно помаже.</a:t>
            </a:r>
          </a:p>
          <a:p>
            <a:endParaRPr lang="ru-RU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ru-RU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62200" y="0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Секција за креативан рад</a:t>
            </a:r>
            <a:endParaRPr lang="en-US" sz="1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9" descr="20220714_11504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657600" y="742950"/>
            <a:ext cx="3048000" cy="2286000"/>
          </a:xfrm>
          <a:prstGeom prst="rect">
            <a:avLst/>
          </a:prstGeom>
        </p:spPr>
      </p:pic>
      <p:pic>
        <p:nvPicPr>
          <p:cNvPr id="11" name="Picture 10" descr="20220714_115104.jpg"/>
          <p:cNvPicPr>
            <a:picLocks noChangeAspect="1"/>
          </p:cNvPicPr>
          <p:nvPr/>
        </p:nvPicPr>
        <p:blipFill>
          <a:blip r:embed="rId3"/>
          <a:srcRect t="741" r="21111"/>
          <a:stretch>
            <a:fillRect/>
          </a:stretch>
        </p:blipFill>
        <p:spPr>
          <a:xfrm rot="5400000">
            <a:off x="6637361" y="277789"/>
            <a:ext cx="2422480" cy="2286002"/>
          </a:xfrm>
          <a:prstGeom prst="rect">
            <a:avLst/>
          </a:prstGeom>
        </p:spPr>
      </p:pic>
      <p:pic>
        <p:nvPicPr>
          <p:cNvPr id="12" name="Picture 11" descr="20220714_120052.jpg"/>
          <p:cNvPicPr>
            <a:picLocks noChangeAspect="1"/>
          </p:cNvPicPr>
          <p:nvPr/>
        </p:nvPicPr>
        <p:blipFill>
          <a:blip r:embed="rId4"/>
          <a:srcRect r="28191"/>
          <a:stretch>
            <a:fillRect/>
          </a:stretch>
        </p:blipFill>
        <p:spPr>
          <a:xfrm rot="5400000">
            <a:off x="6600217" y="2829533"/>
            <a:ext cx="2115766" cy="22098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810000" y="4476750"/>
            <a:ext cx="274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Задужена за креативну секцију Драгана Велић Стебих, васпитач</a:t>
            </a:r>
            <a:endParaRPr lang="en-US" sz="1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743200" y="133350"/>
            <a:ext cx="2819400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sz="1600" dirty="0" smtClean="0"/>
              <a:t>Драмска и поетска секција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8" descr="282051108_5143041379079042_855604455588617619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438150"/>
            <a:ext cx="2743200" cy="18310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Picture 9" descr="IMG-97ce3d8732e78c77db8058aecb8b8204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1200150"/>
            <a:ext cx="2095500" cy="279399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09600" y="819150"/>
            <a:ext cx="2971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 smtClean="0">
                <a:latin typeface="Times New Roman" pitchFamily="18" charset="0"/>
                <a:cs typeface="Times New Roman" pitchFamily="18" charset="0"/>
              </a:rPr>
              <a:t>Драмска и поетска секција окупљају ученике који имају талентата за глумачки позив, а и све они који желе да окусе живот на позорници.</a:t>
            </a:r>
            <a:endParaRPr lang="en-US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6248400" y="386715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200" b="1" dirty="0" smtClean="0">
                <a:latin typeface="Times New Roman" pitchFamily="18" charset="0"/>
                <a:cs typeface="Times New Roman" pitchFamily="18" charset="0"/>
              </a:rPr>
              <a:t>Задужена за драмсу и поетску секцију, Драгана Прибановић Арсић, васпитач</a:t>
            </a:r>
            <a:endParaRPr lang="en-US" sz="1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IMG-5c95e443f675cb9db41ba6226c3cab9a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" y="2495550"/>
            <a:ext cx="2844800" cy="2133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590800" y="209550"/>
            <a:ext cx="2514600" cy="36933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sr-Cyrl-RS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Музичка секција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47750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Музичка секција окупља талентовану децу за певање, свирање музичког инсутрумента како би свој таленат, таква деца, још више развила и унапредила.</a:t>
            </a:r>
            <a:endParaRPr lang="sr-Latn-CS" sz="16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DSCN275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343150"/>
            <a:ext cx="3149600" cy="2362200"/>
          </a:xfrm>
          <a:prstGeom prst="rect">
            <a:avLst/>
          </a:prstGeom>
        </p:spPr>
      </p:pic>
      <p:pic>
        <p:nvPicPr>
          <p:cNvPr id="5" name="Picture 4" descr="DSCN28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361950"/>
            <a:ext cx="2214563" cy="2952750"/>
          </a:xfrm>
          <a:prstGeom prst="rect">
            <a:avLst/>
          </a:prstGeom>
        </p:spPr>
      </p:pic>
      <p:pic>
        <p:nvPicPr>
          <p:cNvPr id="8" name="Picture 7" descr="IMG-996be28988867e8f5ae24a2419c6c396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2400" y="2038350"/>
            <a:ext cx="2209800" cy="2946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/>
          <p:cNvSpPr txBox="1"/>
          <p:nvPr/>
        </p:nvSpPr>
        <p:spPr>
          <a:xfrm>
            <a:off x="6477000" y="4095750"/>
            <a:ext cx="2286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Задужен за музичку секцију, Милан Лазовић, васпитач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-9f46900fae47d30550f1244c0fc8ade2-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5750"/>
            <a:ext cx="2314575" cy="4629150"/>
          </a:xfrm>
          <a:prstGeom prst="rect">
            <a:avLst/>
          </a:prstGeom>
        </p:spPr>
      </p:pic>
      <p:pic>
        <p:nvPicPr>
          <p:cNvPr id="3" name="Picture 2" descr="IMG-40f813c4ad0520bd4d71f315e85100e5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0" y="285750"/>
            <a:ext cx="2117408" cy="47053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657600" y="438150"/>
            <a:ext cx="1981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Cyrl-RS" sz="1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Фолклорна секција</a:t>
            </a:r>
          </a:p>
          <a:p>
            <a:pPr algn="ctr"/>
            <a:endParaRPr lang="sr-Cyrl-RS" sz="1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sr-Cyrl-RS" sz="1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sr-Cyrl-RS" sz="1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1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267200" y="4248150"/>
            <a:ext cx="2209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Задужена за фолклорну секцију Весна Јевтић Аџемовић, васпитач</a:t>
            </a:r>
            <a:endParaRPr lang="en-US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48000" y="1962150"/>
            <a:ext cx="2895600" cy="73866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Кроз фолклор секцију негује се традиција нашег фолклора и развија осећај за ритам. </a:t>
            </a:r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43200" y="13335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Cyrl-RS" sz="1800" dirty="0" smtClean="0">
                <a:latin typeface="Times New Roman" pitchFamily="18" charset="0"/>
                <a:cs typeface="Times New Roman" pitchFamily="18" charset="0"/>
              </a:rPr>
              <a:t>Живот у Дому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DSCN2663-scal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514350"/>
            <a:ext cx="3007360" cy="2255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 descr="IMG_20210422_103223-scal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3105150"/>
            <a:ext cx="2413000" cy="1809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DSCN2648-1-scale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200" y="971550"/>
            <a:ext cx="2057400" cy="15430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IMG-4b4668db00981f86dd93a04c681aa3c8-V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105150"/>
            <a:ext cx="2540000" cy="190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 descr="IMG-93d23e0a0d16fff96f59ddc4233f347c-V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514350"/>
            <a:ext cx="2895600" cy="2171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20421_1245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393700" y="393700"/>
            <a:ext cx="3149600" cy="2362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 descr="IMG-e56b2d864848162ac1ea7976eff35e1b-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3086100"/>
            <a:ext cx="2743200" cy="2057400"/>
          </a:xfrm>
          <a:prstGeom prst="rect">
            <a:avLst/>
          </a:prstGeom>
        </p:spPr>
      </p:pic>
      <p:pic>
        <p:nvPicPr>
          <p:cNvPr id="5" name="Picture 4" descr="IMG-5effe1321e5c837af5133ca03c01b696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85750"/>
            <a:ext cx="2767013" cy="36893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280044879_5088201967896317_1375147648053581548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0400" y="0"/>
            <a:ext cx="2133600" cy="284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" y="133350"/>
            <a:ext cx="167640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Дечија недеља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IMG-a1247854ac7d613c69761df6210d6593-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90550"/>
            <a:ext cx="1828800" cy="3251200"/>
          </a:xfrm>
          <a:prstGeom prst="rect">
            <a:avLst/>
          </a:prstGeom>
        </p:spPr>
      </p:pic>
      <p:pic>
        <p:nvPicPr>
          <p:cNvPr id="4" name="Picture 3" descr="FB_IMG_16618003278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590550"/>
            <a:ext cx="2209800" cy="294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6000" y="133350"/>
            <a:ext cx="251460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Обележавање важних датума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IMG-4a2a1bc9bb4a4c8005ec295ca2ed4f3d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7800" y="742950"/>
            <a:ext cx="2514600" cy="18859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34000" y="133350"/>
            <a:ext cx="236220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Новогдишња представа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334000" y="2876550"/>
            <a:ext cx="2579552" cy="307777"/>
          </a:xfrm>
          <a:prstGeom prst="rect">
            <a:avLst/>
          </a:prstGeom>
          <a:solidFill>
            <a:srgbClr val="EAEAEA"/>
          </a:solidFill>
        </p:spPr>
        <p:txBody>
          <a:bodyPr wrap="none">
            <a:spAutoFit/>
          </a:bodyPr>
          <a:lstStyle/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Сарадња са другим установама</a:t>
            </a:r>
            <a:endParaRPr lang="en-US" dirty="0"/>
          </a:p>
        </p:txBody>
      </p:sp>
      <p:pic>
        <p:nvPicPr>
          <p:cNvPr id="11" name="Picture 10" descr="FB_IMG_1661800342728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2600" y="3257550"/>
            <a:ext cx="2286000" cy="171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143000" y="438150"/>
            <a:ext cx="2667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2000" dirty="0" smtClean="0">
                <a:latin typeface="Times New Roman" pitchFamily="18" charset="0"/>
                <a:cs typeface="Times New Roman" pitchFamily="18" charset="0"/>
              </a:rPr>
              <a:t>Домски парламент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90600" y="1200150"/>
            <a:ext cx="167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685800" y="895350"/>
            <a:ext cx="289560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Домски парламент је састављен од изабраних представника из свих 6 васпитних група.</a:t>
            </a:r>
          </a:p>
          <a:p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Чланови групе су подељени за: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стандард културно-забавне активности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безбедност и заштита  ученика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спортске активности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едукацију</a:t>
            </a:r>
          </a:p>
          <a:p>
            <a:pPr marL="342900" indent="-342900">
              <a:buFont typeface="Arial" pitchFamily="34" charset="0"/>
              <a:buChar char="•"/>
            </a:pPr>
            <a:endParaRPr lang="sr-Cyrl-RS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Иза нас је пуно дешавања: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Забавно вече са новим ученицима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Караоке, дечија недеља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Новогодишњ</a:t>
            </a:r>
            <a:r>
              <a:rPr lang="en-CA" sz="12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журка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Обележавање Дана Дома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Испраћај матураната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Помоћ у учењу и свакодневно 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залагање 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за све чланове наше 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домске </a:t>
            </a:r>
            <a:r>
              <a:rPr lang="sr-Cyrl-RS" sz="1200" dirty="0" smtClean="0">
                <a:latin typeface="Times New Roman" pitchFamily="18" charset="0"/>
                <a:cs typeface="Times New Roman" pitchFamily="18" charset="0"/>
              </a:rPr>
              <a:t>заједнице</a:t>
            </a:r>
          </a:p>
          <a:p>
            <a:endParaRPr lang="en-US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FB_IMG_16618595948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800" y="590550"/>
            <a:ext cx="2919413" cy="38925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IMG-148ae82fb43a67cdf42bf9237718bddc-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0" y="1352550"/>
            <a:ext cx="1981200" cy="2641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877333">
            <a:off x="6460198" y="-158632"/>
            <a:ext cx="2163550" cy="1955562"/>
          </a:xfrm>
        </p:spPr>
        <p:txBody>
          <a:bodyPr/>
          <a:lstStyle/>
          <a:p>
            <a:r>
              <a:rPr lang="sr-Cyrl-RS" b="1" dirty="0" smtClean="0"/>
              <a:t/>
            </a:r>
            <a:br>
              <a:rPr lang="sr-Cyrl-RS" b="1" dirty="0" smtClean="0"/>
            </a:br>
            <a:r>
              <a:rPr lang="sr-Cyrl-RS" b="1" dirty="0" smtClean="0"/>
              <a:t>Спортска</a:t>
            </a:r>
            <a:br>
              <a:rPr lang="sr-Cyrl-RS" b="1" dirty="0" smtClean="0"/>
            </a:br>
            <a:r>
              <a:rPr lang="sr-Cyrl-RS" b="1" dirty="0" smtClean="0"/>
              <a:t>Домијада</a:t>
            </a:r>
            <a:r>
              <a:rPr lang="en-CA" b="1" dirty="0" smtClean="0"/>
              <a:t/>
            </a:r>
            <a:br>
              <a:rPr lang="en-CA" b="1" dirty="0" smtClean="0"/>
            </a:br>
            <a:r>
              <a:rPr lang="en-CA" b="1" dirty="0" smtClean="0"/>
              <a:t/>
            </a:r>
            <a:br>
              <a:rPr lang="en-CA" b="1" dirty="0" smtClean="0"/>
            </a:br>
            <a:r>
              <a:rPr lang="en-CA" b="1" dirty="0" smtClean="0"/>
              <a:t/>
            </a:r>
            <a:br>
              <a:rPr lang="en-CA" b="1" dirty="0" smtClean="0"/>
            </a:br>
            <a:endParaRPr lang="en-US" b="1" dirty="0"/>
          </a:p>
        </p:txBody>
      </p:sp>
      <p:pic>
        <p:nvPicPr>
          <p:cNvPr id="3" name="Picture 2" descr="278078108_5017833398266508_7068583338775709548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285750"/>
            <a:ext cx="2743200" cy="2057400"/>
          </a:xfrm>
          <a:prstGeom prst="rect">
            <a:avLst/>
          </a:prstGeom>
        </p:spPr>
      </p:pic>
      <p:pic>
        <p:nvPicPr>
          <p:cNvPr id="4" name="Picture 3" descr="278113029_5017841064932408_807235349509320604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2571750"/>
            <a:ext cx="3225800" cy="2419350"/>
          </a:xfrm>
          <a:prstGeom prst="rect">
            <a:avLst/>
          </a:prstGeom>
        </p:spPr>
      </p:pic>
      <p:pic>
        <p:nvPicPr>
          <p:cNvPr id="5" name="Picture 4" descr="278066307_5017836901599491_6305698636415126014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1400" y="361950"/>
            <a:ext cx="1814513" cy="2419350"/>
          </a:xfrm>
          <a:prstGeom prst="rect">
            <a:avLst/>
          </a:prstGeom>
        </p:spPr>
      </p:pic>
      <p:pic>
        <p:nvPicPr>
          <p:cNvPr id="6" name="Picture 5" descr="278178501_5017833941599787_8952335403231569357_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0" y="2114550"/>
            <a:ext cx="2743200" cy="2057400"/>
          </a:xfrm>
          <a:prstGeom prst="rect">
            <a:avLst/>
          </a:prstGeom>
        </p:spPr>
      </p:pic>
      <p:pic>
        <p:nvPicPr>
          <p:cNvPr id="7" name="Picture 6" descr="278116139_5017846114931903_1246284066227218638_n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3800" y="3181350"/>
            <a:ext cx="24384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r-Cyrl-RS" b="1" dirty="0" smtClean="0"/>
              <a:t>Културно-уметничка</a:t>
            </a:r>
            <a:br>
              <a:rPr lang="sr-Cyrl-RS" b="1" dirty="0" smtClean="0"/>
            </a:br>
            <a:r>
              <a:rPr lang="sr-Cyrl-RS" b="1" dirty="0" smtClean="0"/>
              <a:t>Домијада</a:t>
            </a:r>
            <a:endParaRPr lang="en-US" dirty="0"/>
          </a:p>
        </p:txBody>
      </p:sp>
      <p:pic>
        <p:nvPicPr>
          <p:cNvPr id="7" name="Picture 6" descr="278688214_5036153013101213_8871687428155348872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9550"/>
            <a:ext cx="2362200" cy="17716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278650258_5036153689767812_695606152463909213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600" y="209550"/>
            <a:ext cx="2514600" cy="1885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278620792_5036154166434431_946085364769616093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2343150"/>
            <a:ext cx="3276600" cy="24574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278787984_5036151306434717_558166136424990695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2343150"/>
            <a:ext cx="2667000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59436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Стрељаство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1. место екипно женска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2. место екипно мушкарци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3. место појединачно девојке, Анђела Шејић</a:t>
            </a:r>
          </a:p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Шах: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2. место екипно девојчице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2. место појединачно девојчице, Анђела Крстић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3. место 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појединач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н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о 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мушкарци, Димитрије Павловић</a:t>
            </a:r>
          </a:p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Одбојка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2. место девојчице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к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ошарка</a:t>
            </a:r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3. место кошарка девојчице</a:t>
            </a:r>
          </a:p>
          <a:p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3. место кошарка дечаци</a:t>
            </a:r>
            <a:endParaRPr lang="sr-Cyrl-R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00400" y="0"/>
            <a:ext cx="1600200" cy="3077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dirty="0" smtClean="0"/>
              <a:t>Освојили смо: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514600" y="3327618"/>
            <a:ext cx="3200400" cy="181588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1. место у фолклору 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1. место у уметничком стваралаштву за костим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1. место за најбољу макету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2. место за поетски приказ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2. место у модерном плесу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2. место за цртеж</a:t>
            </a:r>
          </a:p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2. место категорија </a:t>
            </a:r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слика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867400" y="361950"/>
            <a:ext cx="2895600" cy="738664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sr-Cyrl-RS" dirty="0" smtClean="0"/>
              <a:t>Републичка Домијада: </a:t>
            </a:r>
          </a:p>
          <a:p>
            <a:r>
              <a:rPr lang="sr-Cyrl-RS" dirty="0" smtClean="0"/>
              <a:t>2. </a:t>
            </a:r>
            <a:r>
              <a:rPr lang="sr-Cyrl-RS" dirty="0" smtClean="0"/>
              <a:t>место </a:t>
            </a:r>
            <a:r>
              <a:rPr lang="sr-Cyrl-RS" dirty="0" smtClean="0"/>
              <a:t>фолклор</a:t>
            </a:r>
          </a:p>
          <a:p>
            <a:r>
              <a:rPr lang="sr-Cyrl-RS" dirty="0" smtClean="0"/>
              <a:t>3. </a:t>
            </a:r>
            <a:r>
              <a:rPr lang="sr-Cyrl-RS" dirty="0" smtClean="0"/>
              <a:t>место </a:t>
            </a:r>
            <a:r>
              <a:rPr lang="sr-Cyrl-RS" dirty="0" smtClean="0"/>
              <a:t>стре</a:t>
            </a:r>
            <a:r>
              <a:rPr lang="sr-Latn-CS" dirty="0" smtClean="0"/>
              <a:t>љш</a:t>
            </a:r>
            <a:r>
              <a:rPr lang="sr-Cyrl-RS" dirty="0" smtClean="0"/>
              <a:t>тво девојчице</a:t>
            </a:r>
            <a:endParaRPr lang="en-US" dirty="0"/>
          </a:p>
        </p:txBody>
      </p:sp>
      <p:pic>
        <p:nvPicPr>
          <p:cNvPr id="6" name="Picture 5" descr="278243581_5019915871391594_921331988151585190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352550"/>
            <a:ext cx="2557463" cy="34099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26488" y="2939015"/>
            <a:ext cx="2362200" cy="307777"/>
          </a:xfrm>
          <a:prstGeom prst="rect">
            <a:avLst/>
          </a:prstGeom>
          <a:solidFill>
            <a:schemeClr val="bg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sr-Latn-C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Културно-уметнички део</a:t>
            </a:r>
            <a:endParaRPr lang="sr-Latn-C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81800" y="4835723"/>
            <a:ext cx="1295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r-Cyrl-RS" dirty="0" smtClean="0"/>
              <a:t>2022. године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4600" y="285750"/>
            <a:ext cx="3048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Приредба граду Прокупљу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281472913_5143041622412351_8536572032026490699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85751"/>
            <a:ext cx="1767455" cy="2647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281590509_5143041985745648_5064156462200804338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3105150"/>
            <a:ext cx="2781439" cy="18565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281215085_5143045292411984_2581845701334065953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200" y="819150"/>
            <a:ext cx="3048000" cy="20344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 descr="281354759_5143046545745192_5946125300309579625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209550"/>
            <a:ext cx="1600200" cy="23973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281626021_5143044939078686_32890622817942308_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2800" y="3028950"/>
            <a:ext cx="2667000" cy="17801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281447196_5143044899078690_7262937417241440_n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4600" y="2952750"/>
            <a:ext cx="2596040" cy="17328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877333">
            <a:off x="6251787" y="457183"/>
            <a:ext cx="2155721" cy="1510808"/>
          </a:xfrm>
        </p:spPr>
        <p:txBody>
          <a:bodyPr/>
          <a:lstStyle/>
          <a:p>
            <a:r>
              <a:rPr lang="sr-Cyrl-RS" dirty="0" smtClean="0">
                <a:solidFill>
                  <a:srgbClr val="C00000"/>
                </a:solidFill>
              </a:rPr>
              <a:t>Наградни излет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05200" y="3105150"/>
            <a:ext cx="2743200" cy="116955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За најангажованије и најуспешније ученике у разним домским активностима и Домијадама </a:t>
            </a:r>
            <a:r>
              <a:rPr lang="sr-Cyrl-RS" dirty="0" smtClean="0">
                <a:latin typeface="Times New Roman" pitchFamily="18" charset="0"/>
                <a:cs typeface="Times New Roman" pitchFamily="18" charset="0"/>
              </a:rPr>
              <a:t>организујемо наградни излет.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286798762_5188968714486308_1205347916084584350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350"/>
            <a:ext cx="2743200" cy="20574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 descr="285362853_5188965264486653_2188081766192489348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2190750"/>
            <a:ext cx="2057400" cy="27432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Picture 5" descr="286086756_5188966601153186_1411164494312045647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361950"/>
            <a:ext cx="3022600" cy="22669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285740144_5188965027820010_6248597079973136461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600" y="2571750"/>
            <a:ext cx="1776413" cy="2368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90800" y="133350"/>
            <a:ext cx="2209800" cy="338554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sz="1600" dirty="0" smtClean="0">
                <a:latin typeface="Times New Roman" pitchFamily="18" charset="0"/>
                <a:cs typeface="Times New Roman" pitchFamily="18" charset="0"/>
              </a:rPr>
              <a:t>Испраћај матураната 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4800" y="895350"/>
            <a:ext cx="4572000" cy="95410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r>
              <a:rPr lang="ru-RU" dirty="0" smtClean="0">
                <a:latin typeface="Times New Roman" pitchFamily="18" charset="0"/>
                <a:cs typeface="Times New Roman" pitchFamily="18" charset="0"/>
              </a:rPr>
              <a:t>Дођу у наш дом. Корачамо испред њих. Одрастају и сазревају у Дому. Корачамо паралелно са њима. Сада су завршили своје средњошколске дане и сумирамо четворогодишње утиске.</a:t>
            </a:r>
            <a:endParaRPr lang="ru-RU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284867246_5181413301908516_8737460031696938648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114550"/>
            <a:ext cx="3810000" cy="2857500"/>
          </a:xfrm>
          <a:prstGeom prst="rect">
            <a:avLst/>
          </a:prstGeom>
        </p:spPr>
      </p:pic>
      <p:pic>
        <p:nvPicPr>
          <p:cNvPr id="8" name="Picture 7" descr="286268853_5181438028572710_6133617017545080362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2571750"/>
            <a:ext cx="3276600" cy="2180986"/>
          </a:xfrm>
          <a:prstGeom prst="rect">
            <a:avLst/>
          </a:prstGeom>
        </p:spPr>
      </p:pic>
      <p:pic>
        <p:nvPicPr>
          <p:cNvPr id="9" name="Picture 8" descr="286365664_5181437738572739_2915147329678290767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43663"/>
            <a:ext cx="2672316" cy="20042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24200" y="209550"/>
            <a:ext cx="1981200" cy="307777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sr-Cyrl-RS" dirty="0" smtClean="0"/>
              <a:t>Матурска вечера</a:t>
            </a:r>
            <a:endParaRPr lang="en-US" dirty="0"/>
          </a:p>
        </p:txBody>
      </p:sp>
      <p:pic>
        <p:nvPicPr>
          <p:cNvPr id="3" name="Picture 2" descr="286809869_5183386115044568_7494337024961645269_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666750"/>
            <a:ext cx="3200400" cy="2400300"/>
          </a:xfrm>
          <a:prstGeom prst="rect">
            <a:avLst/>
          </a:prstGeom>
        </p:spPr>
      </p:pic>
      <p:pic>
        <p:nvPicPr>
          <p:cNvPr id="4" name="Picture 3" descr="284567827_5183376341712212_8403810709714626727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819150"/>
            <a:ext cx="2386013" cy="3181350"/>
          </a:xfrm>
          <a:prstGeom prst="rect">
            <a:avLst/>
          </a:prstGeom>
        </p:spPr>
      </p:pic>
      <p:pic>
        <p:nvPicPr>
          <p:cNvPr id="5" name="Picture 4" descr="284476940_5183376001712246_8954150760383124120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0" y="285750"/>
            <a:ext cx="1981200" cy="2641600"/>
          </a:xfrm>
          <a:prstGeom prst="rect">
            <a:avLst/>
          </a:prstGeom>
        </p:spPr>
      </p:pic>
      <p:pic>
        <p:nvPicPr>
          <p:cNvPr id="6" name="Picture 5" descr="284360775_5183377488378764_7335456917175782751_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400" y="3143250"/>
            <a:ext cx="2667000" cy="200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219200" y="514350"/>
            <a:ext cx="2819400" cy="30777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Ми смо једна велика породица!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19200" y="971550"/>
            <a:ext cx="304800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Код нас се стварају пријатељства за цео живот!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19200" y="1733550"/>
            <a:ext cx="3124200" cy="52322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Сви заједно остварујемо велике 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у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с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пехе 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и циљеве!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124200" y="4552950"/>
            <a:ext cx="342900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sr-Cyrl-RS" sz="3200" b="1" dirty="0" smtClean="0">
                <a:latin typeface="Times New Roman" pitchFamily="18" charset="0"/>
                <a:cs typeface="Times New Roman" pitchFamily="18" charset="0"/>
              </a:rPr>
              <a:t>ЗАТО БАШ МИ !</a:t>
            </a:r>
            <a:endParaRPr 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343400" y="2876550"/>
            <a:ext cx="381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endParaRPr lang="sr-Cyrl-RS" dirty="0" smtClean="0">
              <a:latin typeface="Times New Roman" pitchFamily="18" charset="0"/>
              <a:cs typeface="Times New Roman" pitchFamily="18" charset="0"/>
            </a:endParaRPr>
          </a:p>
          <a:p>
            <a:endParaRPr lang="sr-Cyrl-RS" dirty="0" smtClean="0"/>
          </a:p>
          <a:p>
            <a:endParaRPr lang="sr-Cyrl-RS" dirty="0" smtClean="0"/>
          </a:p>
          <a:p>
            <a:endParaRPr lang="sr-Cyrl-RS" dirty="0" smtClean="0"/>
          </a:p>
          <a:p>
            <a:endParaRPr lang="sr-Cyrl-RS" dirty="0" smtClean="0"/>
          </a:p>
          <a:p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219200" y="3028950"/>
            <a:ext cx="1981200" cy="30777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Помажемо у учењу!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219200" y="3638550"/>
            <a:ext cx="2362200" cy="738664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Увек здрави и свежи 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оброци </a:t>
            </a:r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из наше кухиње и пекаре!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19200" y="2495550"/>
            <a:ext cx="2209800" cy="30777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Развијамо креативност!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105400" y="666750"/>
            <a:ext cx="2057400" cy="73866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Педагошка помоћ и педагошки савет у сваком тренутку! 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105400" y="1581150"/>
            <a:ext cx="2438400" cy="738664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Кроз програмске  циљеве и задатке обезбеђујемо васпитни рад!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733800" y="2647950"/>
            <a:ext cx="182880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Здрав и хигијенски живот ученика!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324600" y="2647950"/>
            <a:ext cx="198120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Безбедност ученика и објекта!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486400" y="3638550"/>
            <a:ext cx="236220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sr-Cyrl-RS" b="1" dirty="0" smtClean="0">
                <a:latin typeface="Times New Roman" pitchFamily="18" charset="0"/>
                <a:cs typeface="Times New Roman" pitchFamily="18" charset="0"/>
              </a:rPr>
              <a:t>Једина смо установа у Топличком региону!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4" grpId="0" animBg="1"/>
      <p:bldP spid="18" grpId="0" animBg="1"/>
      <p:bldP spid="19" grpId="0" animBg="1"/>
      <p:bldP spid="22" grpId="0" animBg="1"/>
      <p:bldP spid="29" grpId="0" animBg="1"/>
      <p:bldP spid="31" grpId="0" animBg="1"/>
      <p:bldP spid="33" grpId="0" animBg="1"/>
      <p:bldP spid="35" grpId="0" animBg="1"/>
      <p:bldP spid="3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-9d79c4b9-fe30-472f-81a8-e743484a086a-1661859912.mp4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799" y="499208"/>
            <a:ext cx="6858001" cy="367274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057400" y="4552950"/>
            <a:ext cx="541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r-Cyrl-RS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Хвала на поверењу!</a:t>
            </a:r>
            <a:endParaRPr lang="en-US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79245"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Notebook Lesson by Slidesgo">
  <a:themeElements>
    <a:clrScheme name="Simple Light">
      <a:dk1>
        <a:srgbClr val="595959"/>
      </a:dk1>
      <a:lt1>
        <a:srgbClr val="F1C232"/>
      </a:lt1>
      <a:dk2>
        <a:srgbClr val="595959"/>
      </a:dk2>
      <a:lt2>
        <a:srgbClr val="A8D68C"/>
      </a:lt2>
      <a:accent1>
        <a:srgbClr val="F1C232"/>
      </a:accent1>
      <a:accent2>
        <a:srgbClr val="B44141"/>
      </a:accent2>
      <a:accent3>
        <a:srgbClr val="F1C232"/>
      </a:accent3>
      <a:accent4>
        <a:srgbClr val="DF7070"/>
      </a:accent4>
      <a:accent5>
        <a:srgbClr val="7A9E64"/>
      </a:accent5>
      <a:accent6>
        <a:srgbClr val="595959"/>
      </a:accent6>
      <a:hlink>
        <a:srgbClr val="59595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659</TotalTime>
  <Words>913</Words>
  <Application>Microsoft Office PowerPoint</Application>
  <PresentationFormat>On-screen Show (16:9)</PresentationFormat>
  <Paragraphs>153</Paragraphs>
  <Slides>30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Times New Roman</vt:lpstr>
      <vt:lpstr>Concert One</vt:lpstr>
      <vt:lpstr>Wingdings</vt:lpstr>
      <vt:lpstr>Roboto Mono Medium</vt:lpstr>
      <vt:lpstr>Proxima Nova Semibold</vt:lpstr>
      <vt:lpstr>Proxima Nova</vt:lpstr>
      <vt:lpstr>Notebook Lesson by Slidesgo</vt:lpstr>
      <vt:lpstr>Slidesgo Final Pages</vt:lpstr>
      <vt:lpstr>Slide 1</vt:lpstr>
      <vt:lpstr>Зашто баш ми?</vt:lpstr>
      <vt:lpstr>Slide 3</vt:lpstr>
      <vt:lpstr>Директор Дома ученика</vt:lpstr>
      <vt:lpstr>Slide 5</vt:lpstr>
      <vt:lpstr>Slide 6</vt:lpstr>
      <vt:lpstr>Slide 7</vt:lpstr>
      <vt:lpstr>Slide 8</vt:lpstr>
      <vt:lpstr>Ресторан Дома</vt:lpstr>
      <vt:lpstr>Педагог у Дому</vt:lpstr>
      <vt:lpstr> СЕКЦИЈЕ У ДОМУ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 Спортска Домијада   </vt:lpstr>
      <vt:lpstr>Културно-уметничка Домијада</vt:lpstr>
      <vt:lpstr>Slide 24</vt:lpstr>
      <vt:lpstr>Slide 25</vt:lpstr>
      <vt:lpstr>Наградни излет</vt:lpstr>
      <vt:lpstr>Slide 27</vt:lpstr>
      <vt:lpstr>Slide 28</vt:lpstr>
      <vt:lpstr>Slide 29</vt:lpstr>
      <vt:lpstr>Slide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87</cp:revision>
  <dcterms:modified xsi:type="dcterms:W3CDTF">2022-09-07T14:30:31Z</dcterms:modified>
</cp:coreProperties>
</file>